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0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FE606-7235-6FBB-36E6-9EFF38229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E86390-AC4A-20D1-088B-0CE0A265C3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DDBDCE-2504-EC2A-E06F-F2034F26F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F09-D68F-4144-ACE5-6E50421D148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62652-881C-208D-2BFE-5B5524998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C7352-8662-CD6C-6E8A-6F8AB6B21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C10-7B71-4532-BE0E-5D7DDFF12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8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26B59-AE6F-2482-5162-982A22ADA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C6D44-CD72-13FD-2425-91E53EC20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5776-7C88-30D8-167C-AE309C140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F09-D68F-4144-ACE5-6E50421D148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8C9B3-3C68-52F0-912B-6D9E6017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DE88E-06FF-C522-6A6F-9F6ED4126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C10-7B71-4532-BE0E-5D7DDFF12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1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2084CF-0804-E633-3BD2-282661DB6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F0058B-771E-A190-515A-EB77E76BB7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4FD7A-1618-F54B-D604-CF896A6E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F09-D68F-4144-ACE5-6E50421D148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F438F-79A2-1B8C-C160-6D8BA66F4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5C642-15AF-AC27-36EE-DDE3F4ADD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C10-7B71-4532-BE0E-5D7DDFF12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562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Picture no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165101"/>
            <a:ext cx="11277600" cy="647699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1" kern="120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57199" y="868680"/>
            <a:ext cx="11275713" cy="50292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07879" y="6592827"/>
            <a:ext cx="125034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marL="0" algn="ctr" defTabSz="914400" rtl="0" eaLnBrk="1" latinLnBrk="0" hangingPunct="1">
              <a:defRPr lang="en-US" sz="800" kern="1200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505E45A-03BB-464B-8278-1A9522AE72B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272763" y="6220265"/>
            <a:ext cx="7031265" cy="492125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8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Source: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6489700" y="1498600"/>
            <a:ext cx="5257800" cy="4343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29"/>
          </p:nvPr>
        </p:nvSpPr>
        <p:spPr>
          <a:xfrm>
            <a:off x="457200" y="1498600"/>
            <a:ext cx="5359400" cy="4421302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049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A1786-C0A6-8947-7206-D8413DC98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53A5D-0E9B-8BF8-4BE8-572F8406E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1E5C2-7F65-D02C-100B-F29D617C1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F09-D68F-4144-ACE5-6E50421D148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7B15F-8FA7-DABF-6E62-2532DBB63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E5C42-F539-3DE0-059D-AA48FB6B4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C10-7B71-4532-BE0E-5D7DDFF12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C9D92-DF77-704D-D290-7BDEFA1DB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13CCDB-816C-5BDA-8CAC-CCF696E13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970F5-0562-2ADC-18DC-CAA0AFB14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F09-D68F-4144-ACE5-6E50421D148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467BA-8C7C-67C7-5EBF-9768030C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869A0-B825-2951-E356-E931E9C18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C10-7B71-4532-BE0E-5D7DDFF12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61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9F1BB-B174-735B-DCC9-9D99927A6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D2E96-B537-9418-CCD0-1C2325374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5DD036-93EB-47D5-3C5A-0DDD137BB8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402F8-CD36-06A9-8AE7-72FE06A8A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F09-D68F-4144-ACE5-6E50421D148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CF992D-DB5C-3D3A-39DB-4B57633DC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05647-E6FB-CFF3-1E34-104A8DF0A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C10-7B71-4532-BE0E-5D7DDFF12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1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3F284-4193-B2F4-ADD8-5AD184322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5889A5-10BB-FC22-2F39-B038E20EA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742DB-33FF-329C-9790-8043E6896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E5A6DF-4471-6A86-2E19-71BDBF9607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71F0F-9DB3-5E15-555F-5E4AB422F9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5A684F-9722-1537-6EC0-8F90D24D4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F09-D68F-4144-ACE5-6E50421D148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F435F-3B1B-7B22-CA1E-998A937F1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CD091-AE51-0AA8-3E76-49A38EC51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C10-7B71-4532-BE0E-5D7DDFF12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5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6FFBC-C286-38F9-C11E-23322C521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141468-EE35-FD38-2947-DDBE41A5A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F09-D68F-4144-ACE5-6E50421D148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1B141D-ECC9-FA47-6F0E-0A95A072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063755-A84F-499E-7D9B-8CC952410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C10-7B71-4532-BE0E-5D7DDFF12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08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93012B-F824-E4FA-BA68-615C69B71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F09-D68F-4144-ACE5-6E50421D148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C6A6B7-3382-B35E-9087-0E50A63FC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128C64-DC5B-078F-B486-45250F4AE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C10-7B71-4532-BE0E-5D7DDFF12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9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8475A-27D3-EDCF-933F-A51FEE618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E85B3-AD22-55A4-2D2B-CF4A74FAA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5960F-E38D-2CD9-1205-AB85316CD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37A12-8700-301F-F76C-BF19C8938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F09-D68F-4144-ACE5-6E50421D148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F68DC-E480-2B45-EDE8-5C05754B8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E99BE-51A1-84BC-11BC-E0421BF1F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C10-7B71-4532-BE0E-5D7DDFF12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4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E081D-D13B-6271-91D1-0EB12B8B0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7C4DC0-A4FA-7EC5-5A9E-2C2A349CBA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400839-1579-CD79-9FAB-4A8C50E2F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65760A-D8DB-0D3A-1FFC-137580AB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F09-D68F-4144-ACE5-6E50421D148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1958A6-7250-AC72-71BD-9BED5ED8E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AA4B44-D344-A970-9AAE-659CA7FD9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BC10-7B71-4532-BE0E-5D7DDFF12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3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6A044-5EDE-B36A-7B27-4C9B9F03B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DF75EE-D440-55BD-8707-D6BA77F08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1027A-1D0F-BC05-B682-97716CBBC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F3F09-D68F-4144-ACE5-6E50421D148F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7F5C7-14BD-36B7-2707-5AC767B61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B4C9D-A525-FB98-848C-43BD12CC6C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7BC10-7B71-4532-BE0E-5D7DDFF12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18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 Response Process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05E45A-03BB-464B-8278-1A9522AE72B1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6" name="Graphic 16" descr="Whistle">
            <a:hlinkClick r:id="" action="ppaction://noaction"/>
            <a:extLst>
              <a:ext uri="{FF2B5EF4-FFF2-40B4-BE49-F238E27FC236}">
                <a16:creationId xmlns:a16="http://schemas.microsoft.com/office/drawing/2014/main" id="{670417E9-5057-49BA-A518-89BDABD22EF6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8696" b="8696"/>
          <a:stretch/>
        </p:blipFill>
        <p:spPr>
          <a:xfrm>
            <a:off x="8515768" y="3637942"/>
            <a:ext cx="905006" cy="783922"/>
          </a:xfrm>
        </p:spPr>
      </p:pic>
      <p:sp>
        <p:nvSpPr>
          <p:cNvPr id="2" name="Content Placeholder 1"/>
          <p:cNvSpPr>
            <a:spLocks noGrp="1"/>
          </p:cNvSpPr>
          <p:nvPr>
            <p:ph type="body" sz="quarter" idx="29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Insured calls AIG Hotline</a:t>
            </a:r>
            <a:endParaRPr lang="en-US" dirty="0">
              <a:cs typeface="Arial"/>
            </a:endParaRPr>
          </a:p>
          <a:p>
            <a:r>
              <a:rPr lang="en-US" dirty="0"/>
              <a:t>AIG Hotline representative performs initial analysis on urgency of response.</a:t>
            </a:r>
          </a:p>
          <a:p>
            <a:r>
              <a:rPr lang="en-US" dirty="0"/>
              <a:t>Once urgency has been confirmed, AIG Hotline representative performs warm transfer of request to legal firm. </a:t>
            </a:r>
            <a:r>
              <a:rPr lang="en-US" b="1" dirty="0">
                <a:solidFill>
                  <a:schemeClr val="accent1"/>
                </a:solidFill>
              </a:rPr>
              <a:t>Legal firm acts as Breach Counsel </a:t>
            </a:r>
          </a:p>
          <a:p>
            <a:r>
              <a:rPr lang="en-US" dirty="0"/>
              <a:t>Breach Counsel aims to contact the insured within 1 hour of notification to </a:t>
            </a:r>
            <a:r>
              <a:rPr lang="en-US" b="1" dirty="0">
                <a:solidFill>
                  <a:schemeClr val="accent1"/>
                </a:solidFill>
              </a:rPr>
              <a:t>perform initial triage of incident</a:t>
            </a:r>
            <a:r>
              <a:rPr lang="en-US" dirty="0"/>
              <a:t>.</a:t>
            </a:r>
          </a:p>
          <a:p>
            <a:r>
              <a:rPr lang="en-US" dirty="0"/>
              <a:t>Breach Counsel </a:t>
            </a:r>
            <a:r>
              <a:rPr lang="en-US" b="1" dirty="0">
                <a:solidFill>
                  <a:schemeClr val="accent1"/>
                </a:solidFill>
              </a:rPr>
              <a:t>advises on next steps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1"/>
                </a:solidFill>
              </a:rPr>
              <a:t>coordination of the response</a:t>
            </a:r>
            <a:r>
              <a:rPr lang="en-US" dirty="0"/>
              <a:t>.</a:t>
            </a:r>
          </a:p>
          <a:p>
            <a:r>
              <a:rPr lang="en-US" dirty="0"/>
              <a:t>Breach Counsel will </a:t>
            </a:r>
            <a:r>
              <a:rPr lang="en-US" b="1" dirty="0">
                <a:solidFill>
                  <a:schemeClr val="accent1"/>
                </a:solidFill>
              </a:rPr>
              <a:t>activate IR</a:t>
            </a:r>
            <a:r>
              <a:rPr lang="en-US" dirty="0"/>
              <a:t> firm if security breach is confirmed / suspected based on initial analysis.</a:t>
            </a:r>
          </a:p>
          <a:p>
            <a:r>
              <a:rPr lang="en-US" dirty="0"/>
              <a:t>Breach Counsel will provide </a:t>
            </a:r>
            <a:r>
              <a:rPr lang="en-US" b="1" dirty="0">
                <a:solidFill>
                  <a:schemeClr val="accent1"/>
                </a:solidFill>
              </a:rPr>
              <a:t>legal advic</a:t>
            </a:r>
            <a:r>
              <a:rPr lang="en-US" b="1" dirty="0">
                <a:solidFill>
                  <a:srgbClr val="0070C0"/>
                </a:solidFill>
              </a:rPr>
              <a:t>e</a:t>
            </a:r>
            <a:r>
              <a:rPr lang="en-US" dirty="0"/>
              <a:t> to assist on the requirements to notify regulators and individuals potentially affected.</a:t>
            </a:r>
          </a:p>
        </p:txBody>
      </p:sp>
      <p:pic>
        <p:nvPicPr>
          <p:cNvPr id="7" name="Graphic 7" descr="Office worker">
            <a:extLst>
              <a:ext uri="{FF2B5EF4-FFF2-40B4-BE49-F238E27FC236}">
                <a16:creationId xmlns:a16="http://schemas.microsoft.com/office/drawing/2014/main" id="{28589F75-0FBD-44DB-B4F8-C341D40968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88334" y="1121738"/>
            <a:ext cx="914400" cy="914400"/>
          </a:xfrm>
          <a:prstGeom prst="rect">
            <a:avLst/>
          </a:prstGeom>
        </p:spPr>
      </p:pic>
      <p:pic>
        <p:nvPicPr>
          <p:cNvPr id="8" name="Graphic 8" descr="Call center">
            <a:hlinkClick r:id="" action="ppaction://noaction"/>
            <a:extLst>
              <a:ext uri="{FF2B5EF4-FFF2-40B4-BE49-F238E27FC236}">
                <a16:creationId xmlns:a16="http://schemas.microsoft.com/office/drawing/2014/main" id="{84C06D6F-755D-4B66-BAE3-9A9FD4C90C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01990" y="2353465"/>
            <a:ext cx="914400" cy="914400"/>
          </a:xfrm>
          <a:prstGeom prst="rect">
            <a:avLst/>
          </a:prstGeom>
        </p:spPr>
      </p:pic>
      <p:pic>
        <p:nvPicPr>
          <p:cNvPr id="10" name="Graphic 10" descr="Magnifying glass">
            <a:hlinkClick r:id="" action="ppaction://noaction"/>
            <a:extLst>
              <a:ext uri="{FF2B5EF4-FFF2-40B4-BE49-F238E27FC236}">
                <a16:creationId xmlns:a16="http://schemas.microsoft.com/office/drawing/2014/main" id="{EB382442-6F83-4733-8902-CF0E87BEAFA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96642" y="4846171"/>
            <a:ext cx="914400" cy="914400"/>
          </a:xfrm>
          <a:prstGeom prst="rect">
            <a:avLst/>
          </a:prstGeom>
        </p:spPr>
      </p:pic>
      <p:pic>
        <p:nvPicPr>
          <p:cNvPr id="11" name="Graphic 9" descr="Judge">
            <a:hlinkClick r:id="" action="ppaction://noaction"/>
            <a:extLst>
              <a:ext uri="{FF2B5EF4-FFF2-40B4-BE49-F238E27FC236}">
                <a16:creationId xmlns:a16="http://schemas.microsoft.com/office/drawing/2014/main" id="{4BF001B8-3150-4AC8-97AE-F9E570E4ACA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054722" y="4794255"/>
            <a:ext cx="914400" cy="914400"/>
          </a:xfrm>
          <a:prstGeom prst="rect">
            <a:avLst/>
          </a:prstGeom>
        </p:spPr>
      </p:pic>
      <p:pic>
        <p:nvPicPr>
          <p:cNvPr id="12" name="Graphic 12" descr="Marketing">
            <a:extLst>
              <a:ext uri="{FF2B5EF4-FFF2-40B4-BE49-F238E27FC236}">
                <a16:creationId xmlns:a16="http://schemas.microsoft.com/office/drawing/2014/main" id="{5A02761D-D4BC-453F-9692-CEA9CF22A0A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845952" y="4858395"/>
            <a:ext cx="914400" cy="914400"/>
          </a:xfrm>
          <a:prstGeom prst="rect">
            <a:avLst/>
          </a:prstGeom>
        </p:spPr>
      </p:pic>
      <p:pic>
        <p:nvPicPr>
          <p:cNvPr id="13" name="Graphic 13" descr="Miscellaneous">
            <a:extLst>
              <a:ext uri="{FF2B5EF4-FFF2-40B4-BE49-F238E27FC236}">
                <a16:creationId xmlns:a16="http://schemas.microsoft.com/office/drawing/2014/main" id="{CA1BC550-B4F2-4164-9B96-449231FFDB5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467089" y="4796590"/>
            <a:ext cx="914400" cy="914400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74DD4D6-4B97-4134-81D0-05DFAD800FA9}"/>
              </a:ext>
            </a:extLst>
          </p:cNvPr>
          <p:cNvCxnSpPr/>
          <p:nvPr/>
        </p:nvCxnSpPr>
        <p:spPr>
          <a:xfrm>
            <a:off x="8964779" y="1952790"/>
            <a:ext cx="2006" cy="4531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F5AEE92-AA74-4A78-AB73-048FEACBD07C}"/>
              </a:ext>
            </a:extLst>
          </p:cNvPr>
          <p:cNvCxnSpPr>
            <a:cxnSpLocks/>
          </p:cNvCxnSpPr>
          <p:nvPr/>
        </p:nvCxnSpPr>
        <p:spPr>
          <a:xfrm>
            <a:off x="8978712" y="3262563"/>
            <a:ext cx="2006" cy="4531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FB9562A-8196-4F68-BBA6-E144C5964D06}"/>
              </a:ext>
            </a:extLst>
          </p:cNvPr>
          <p:cNvSpPr/>
          <p:nvPr/>
        </p:nvSpPr>
        <p:spPr>
          <a:xfrm>
            <a:off x="6414369" y="4713872"/>
            <a:ext cx="5135479" cy="1616242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E080585-7E37-421E-85E5-74AF34C95FBE}"/>
              </a:ext>
            </a:extLst>
          </p:cNvPr>
          <p:cNvCxnSpPr>
            <a:cxnSpLocks/>
          </p:cNvCxnSpPr>
          <p:nvPr/>
        </p:nvCxnSpPr>
        <p:spPr>
          <a:xfrm>
            <a:off x="8970981" y="4345404"/>
            <a:ext cx="2006" cy="3629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48496C8-8880-4B8F-8990-E246D9B30AE3}"/>
              </a:ext>
            </a:extLst>
          </p:cNvPr>
          <p:cNvSpPr txBox="1"/>
          <p:nvPr/>
        </p:nvSpPr>
        <p:spPr>
          <a:xfrm>
            <a:off x="9653842" y="1574194"/>
            <a:ext cx="998622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cs typeface="Arial"/>
              </a:rPr>
              <a:t>Insured</a:t>
            </a:r>
          </a:p>
        </p:txBody>
      </p:sp>
      <p:sp>
        <p:nvSpPr>
          <p:cNvPr id="26" name="TextBox 25">
            <a:hlinkClick r:id="" action="ppaction://noaction"/>
            <a:extLst>
              <a:ext uri="{FF2B5EF4-FFF2-40B4-BE49-F238E27FC236}">
                <a16:creationId xmlns:a16="http://schemas.microsoft.com/office/drawing/2014/main" id="{E224C543-6765-4284-A462-6158134D68EF}"/>
              </a:ext>
            </a:extLst>
          </p:cNvPr>
          <p:cNvSpPr txBox="1"/>
          <p:nvPr/>
        </p:nvSpPr>
        <p:spPr>
          <a:xfrm>
            <a:off x="9677400" y="2708139"/>
            <a:ext cx="1449806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AIG Hotline</a:t>
            </a:r>
            <a:endParaRPr lang="en-US" sz="1400" dirty="0">
              <a:cs typeface="Arial"/>
            </a:endParaRPr>
          </a:p>
        </p:txBody>
      </p:sp>
      <p:sp>
        <p:nvSpPr>
          <p:cNvPr id="27" name="TextBox 26">
            <a:hlinkClick r:id="" action="ppaction://noaction"/>
            <a:extLst>
              <a:ext uri="{FF2B5EF4-FFF2-40B4-BE49-F238E27FC236}">
                <a16:creationId xmlns:a16="http://schemas.microsoft.com/office/drawing/2014/main" id="{4F2D2945-973C-47C8-B57C-3F521FAEDFF9}"/>
              </a:ext>
            </a:extLst>
          </p:cNvPr>
          <p:cNvSpPr txBox="1"/>
          <p:nvPr/>
        </p:nvSpPr>
        <p:spPr>
          <a:xfrm>
            <a:off x="9677400" y="3842084"/>
            <a:ext cx="2047488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Breach Counsel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F2D759-2818-40D1-95E7-611B81FA8F54}"/>
              </a:ext>
            </a:extLst>
          </p:cNvPr>
          <p:cNvSpPr txBox="1"/>
          <p:nvPr/>
        </p:nvSpPr>
        <p:spPr>
          <a:xfrm>
            <a:off x="10345544" y="5753050"/>
            <a:ext cx="115748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cs typeface="Arial"/>
              </a:rPr>
              <a:t>Other Experts</a:t>
            </a:r>
          </a:p>
        </p:txBody>
      </p:sp>
      <p:sp>
        <p:nvSpPr>
          <p:cNvPr id="29" name="TextBox 28">
            <a:hlinkClick r:id="" action="ppaction://noaction"/>
            <a:extLst>
              <a:ext uri="{FF2B5EF4-FFF2-40B4-BE49-F238E27FC236}">
                <a16:creationId xmlns:a16="http://schemas.microsoft.com/office/drawing/2014/main" id="{5FF6F5D7-0015-4456-9ADA-85B788BDAF3B}"/>
              </a:ext>
            </a:extLst>
          </p:cNvPr>
          <p:cNvSpPr txBox="1"/>
          <p:nvPr/>
        </p:nvSpPr>
        <p:spPr>
          <a:xfrm>
            <a:off x="7933176" y="5707256"/>
            <a:ext cx="115749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cs typeface="Arial"/>
              </a:rPr>
              <a:t>Legal Experts</a:t>
            </a:r>
            <a:endParaRPr lang="en-US" dirty="0"/>
          </a:p>
        </p:txBody>
      </p:sp>
      <p:sp>
        <p:nvSpPr>
          <p:cNvPr id="30" name="TextBox 29">
            <a:hlinkClick r:id="" action="ppaction://noaction"/>
            <a:extLst>
              <a:ext uri="{FF2B5EF4-FFF2-40B4-BE49-F238E27FC236}">
                <a16:creationId xmlns:a16="http://schemas.microsoft.com/office/drawing/2014/main" id="{AA300A24-75DA-4C64-9F98-37BFFF3AAAE0}"/>
              </a:ext>
            </a:extLst>
          </p:cNvPr>
          <p:cNvSpPr txBox="1"/>
          <p:nvPr/>
        </p:nvSpPr>
        <p:spPr>
          <a:xfrm>
            <a:off x="9075097" y="5730644"/>
            <a:ext cx="115749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ea typeface="+mn-lt"/>
                <a:cs typeface="+mn-lt"/>
              </a:rPr>
              <a:t>Forensic Investigator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19AEDF7-C952-45C7-A1AE-5715F655D96F}"/>
              </a:ext>
            </a:extLst>
          </p:cNvPr>
          <p:cNvSpPr txBox="1"/>
          <p:nvPr/>
        </p:nvSpPr>
        <p:spPr>
          <a:xfrm>
            <a:off x="6724407" y="5730644"/>
            <a:ext cx="115749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cs typeface="Arial"/>
              </a:rPr>
              <a:t>Crisis Comms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7CB21A6-7D55-A141-7F99-1B103B6CBB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1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124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Cyber Response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Response Process</dc:title>
  <dc:creator>Cheung, Christopher</dc:creator>
  <cp:lastModifiedBy>Cheung, Christopher</cp:lastModifiedBy>
  <cp:revision>1</cp:revision>
  <dcterms:created xsi:type="dcterms:W3CDTF">2023-10-12T08:29:56Z</dcterms:created>
  <dcterms:modified xsi:type="dcterms:W3CDTF">2023-10-12T08:31:44Z</dcterms:modified>
</cp:coreProperties>
</file>